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39" r:id="rId12"/>
    <p:sldId id="266" r:id="rId13"/>
    <p:sldId id="267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87" r:id="rId24"/>
    <p:sldId id="279" r:id="rId25"/>
    <p:sldId id="340" r:id="rId26"/>
    <p:sldId id="280" r:id="rId27"/>
    <p:sldId id="281" r:id="rId28"/>
    <p:sldId id="283" r:id="rId29"/>
    <p:sldId id="282" r:id="rId30"/>
    <p:sldId id="284" r:id="rId31"/>
    <p:sldId id="285" r:id="rId32"/>
    <p:sldId id="286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/>
    <p:restoredTop sz="94764"/>
  </p:normalViewPr>
  <p:slideViewPr>
    <p:cSldViewPr snapToGrid="0" snapToObjects="1">
      <p:cViewPr varScale="1">
        <p:scale>
          <a:sx n="70" d="100"/>
          <a:sy n="70" d="100"/>
        </p:scale>
        <p:origin x="13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25547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7049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195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87680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9494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7771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3875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671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5759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5612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503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45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05281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89079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46034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11616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45918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0901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3512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38179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70559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14610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282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8247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02218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2189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44804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35702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61172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102937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9" name="Shape 3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9453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3494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7" name="Shape 3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212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4089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218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5146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5989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71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481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609600" y="3352800"/>
            <a:ext cx="7924799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title" idx="2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0" marR="0" lvl="1" indent="0" algn="l" rtl="0">
              <a:spcBef>
                <a:spcPts val="0"/>
              </a:spcBef>
            </a:pPr>
            <a:endParaRPr/>
          </a:p>
          <a:p>
            <a:pPr marL="0" marR="0" lvl="2" indent="0" algn="l" rtl="0">
              <a:spcBef>
                <a:spcPts val="0"/>
              </a:spcBef>
            </a:pPr>
            <a:endParaRPr/>
          </a:p>
          <a:p>
            <a:pPr marL="0" marR="0" lvl="3" indent="0" algn="l" rtl="0">
              <a:spcBef>
                <a:spcPts val="0"/>
              </a:spcBef>
            </a:pPr>
            <a:endParaRPr/>
          </a:p>
          <a:p>
            <a:pPr marL="0" marR="0" lvl="4" indent="0" algn="l" rtl="0">
              <a:spcBef>
                <a:spcPts val="0"/>
              </a:spcBef>
            </a:pPr>
            <a:endParaRPr/>
          </a:p>
          <a:p>
            <a:pPr marL="0" marR="0" lvl="5" indent="0" algn="l" rtl="0">
              <a:spcBef>
                <a:spcPts val="0"/>
              </a:spcBef>
            </a:pPr>
            <a:endParaRPr/>
          </a:p>
          <a:p>
            <a:pPr marL="0" marR="0" lvl="6" indent="0" algn="l" rtl="0">
              <a:spcBef>
                <a:spcPts val="0"/>
              </a:spcBef>
            </a:pPr>
            <a:endParaRPr/>
          </a:p>
          <a:p>
            <a:pPr marL="0" marR="0" lvl="7" indent="0" algn="l" rtl="0">
              <a:spcBef>
                <a:spcPts val="0"/>
              </a:spcBef>
            </a:pPr>
            <a:endParaRPr/>
          </a:p>
          <a:p>
            <a:pPr marL="0" marR="0" lvl="8" indent="0" algn="l" rtl="0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0" marR="0" lvl="1" indent="0" algn="l" rtl="0">
              <a:spcBef>
                <a:spcPts val="0"/>
              </a:spcBef>
            </a:pPr>
            <a:endParaRPr/>
          </a:p>
          <a:p>
            <a:pPr marL="0" marR="0" lvl="2" indent="0" algn="l" rtl="0">
              <a:spcBef>
                <a:spcPts val="0"/>
              </a:spcBef>
            </a:pPr>
            <a:endParaRPr/>
          </a:p>
          <a:p>
            <a:pPr marL="0" marR="0" lvl="3" indent="0" algn="l" rtl="0">
              <a:spcBef>
                <a:spcPts val="0"/>
              </a:spcBef>
            </a:pPr>
            <a:endParaRPr/>
          </a:p>
          <a:p>
            <a:pPr marL="0" marR="0" lvl="4" indent="0" algn="l" rtl="0">
              <a:spcBef>
                <a:spcPts val="0"/>
              </a:spcBef>
            </a:pPr>
            <a:endParaRPr/>
          </a:p>
          <a:p>
            <a:pPr marL="0" marR="0" lvl="5" indent="0" algn="l" rtl="0">
              <a:spcBef>
                <a:spcPts val="0"/>
              </a:spcBef>
            </a:pPr>
            <a:endParaRPr/>
          </a:p>
          <a:p>
            <a:pPr marL="0" marR="0" lvl="6" indent="0" algn="l" rtl="0">
              <a:spcBef>
                <a:spcPts val="0"/>
              </a:spcBef>
            </a:pPr>
            <a:endParaRPr/>
          </a:p>
          <a:p>
            <a:pPr marL="0" marR="0" lvl="7" indent="0" algn="l" rtl="0">
              <a:spcBef>
                <a:spcPts val="0"/>
              </a:spcBef>
            </a:pPr>
            <a:endParaRPr/>
          </a:p>
          <a:p>
            <a:pPr marL="0" marR="0" lvl="8" indent="0" algn="l" rtl="0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0" marR="0" lvl="1" indent="0" algn="l" rtl="0">
              <a:spcBef>
                <a:spcPts val="0"/>
              </a:spcBef>
            </a:pPr>
            <a:endParaRPr/>
          </a:p>
          <a:p>
            <a:pPr marL="0" marR="0" lvl="2" indent="0" algn="l" rtl="0">
              <a:spcBef>
                <a:spcPts val="0"/>
              </a:spcBef>
            </a:pPr>
            <a:endParaRPr/>
          </a:p>
          <a:p>
            <a:pPr marL="0" marR="0" lvl="3" indent="0" algn="l" rtl="0">
              <a:spcBef>
                <a:spcPts val="0"/>
              </a:spcBef>
            </a:pPr>
            <a:endParaRPr/>
          </a:p>
          <a:p>
            <a:pPr marL="0" marR="0" lvl="4" indent="0" algn="l" rtl="0">
              <a:spcBef>
                <a:spcPts val="0"/>
              </a:spcBef>
            </a:pPr>
            <a:endParaRPr/>
          </a:p>
          <a:p>
            <a:pPr marL="0" marR="0" lvl="5" indent="0" algn="l" rtl="0">
              <a:spcBef>
                <a:spcPts val="0"/>
              </a:spcBef>
            </a:pPr>
            <a:endParaRPr/>
          </a:p>
          <a:p>
            <a:pPr marL="0" marR="0" lvl="6" indent="0" algn="l" rtl="0">
              <a:spcBef>
                <a:spcPts val="0"/>
              </a:spcBef>
            </a:pPr>
            <a:endParaRPr/>
          </a:p>
          <a:p>
            <a:pPr marL="0" marR="0" lvl="7" indent="0" algn="l" rtl="0">
              <a:spcBef>
                <a:spcPts val="0"/>
              </a:spcBef>
            </a:pPr>
            <a:endParaRPr/>
          </a:p>
          <a:p>
            <a:pPr marL="0" marR="0" lvl="8" indent="0" algn="l" rtl="0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0" marR="0" lvl="1" indent="0" algn="l" rtl="0">
              <a:spcBef>
                <a:spcPts val="0"/>
              </a:spcBef>
            </a:pPr>
            <a:endParaRPr/>
          </a:p>
          <a:p>
            <a:pPr marL="0" marR="0" lvl="2" indent="0" algn="l" rtl="0">
              <a:spcBef>
                <a:spcPts val="0"/>
              </a:spcBef>
            </a:pPr>
            <a:endParaRPr/>
          </a:p>
          <a:p>
            <a:pPr marL="0" marR="0" lvl="3" indent="0" algn="l" rtl="0">
              <a:spcBef>
                <a:spcPts val="0"/>
              </a:spcBef>
            </a:pPr>
            <a:endParaRPr/>
          </a:p>
          <a:p>
            <a:pPr marL="0" marR="0" lvl="4" indent="0" algn="l" rtl="0">
              <a:spcBef>
                <a:spcPts val="0"/>
              </a:spcBef>
            </a:pPr>
            <a:endParaRPr/>
          </a:p>
          <a:p>
            <a:pPr marL="0" marR="0" lvl="5" indent="0" algn="l" rtl="0">
              <a:spcBef>
                <a:spcPts val="0"/>
              </a:spcBef>
            </a:pPr>
            <a:endParaRPr/>
          </a:p>
          <a:p>
            <a:pPr marL="0" marR="0" lvl="6" indent="0" algn="l" rtl="0">
              <a:spcBef>
                <a:spcPts val="0"/>
              </a:spcBef>
            </a:pPr>
            <a:endParaRPr/>
          </a:p>
          <a:p>
            <a:pPr marL="0" marR="0" lvl="7" indent="0" algn="l" rtl="0">
              <a:spcBef>
                <a:spcPts val="0"/>
              </a:spcBef>
            </a:pPr>
            <a:endParaRPr/>
          </a:p>
          <a:p>
            <a:pPr marL="0" marR="0" lvl="8" indent="0" algn="l" rtl="0">
              <a:spcBef>
                <a:spcPts val="0"/>
              </a:spcBef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1999/x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609600" y="3352800"/>
            <a:ext cx="7924799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Chapter 7</a:t>
            </a:r>
            <a:br>
              <a:rPr lang="en-US" sz="4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Representing Web Data:</a:t>
            </a:r>
            <a:br>
              <a:rPr lang="en-US" sz="4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XML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685800" y="917575"/>
            <a:ext cx="7772400" cy="18399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WEB TECHNOLOGIES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COMPUTER SCIENCE PERSPECTIVE</a:t>
            </a:r>
            <a:b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JEFFREY C. JACKSON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32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well-formed XML document</a:t>
            </a:r>
          </a:p>
          <a:p>
            <a:pPr marL="97155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follows the XML syntax rules </a:t>
            </a:r>
            <a:r>
              <a:rPr lang="en-US" sz="2800" b="0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</a:p>
          <a:p>
            <a:pPr marL="97155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has a single root element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Well-formed documents have a </a:t>
            </a:r>
            <a:r>
              <a:rPr lang="en-US" sz="32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tree structure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</a:t>
            </a:r>
            <a:r>
              <a:rPr lang="en-US" sz="32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XML parsers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(software for reading/writing XML documents) use tree representation internally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60" y="1531655"/>
            <a:ext cx="7175500" cy="4521200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241730520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XML document is written according to an </a:t>
            </a:r>
            <a:r>
              <a:rPr lang="en-US" sz="32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XML vocabulary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that defines: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Recognized element and attribute names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Allowable element content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Semantics of elements and attributes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charset="2"/>
              <a:buChar char="§"/>
            </a:pPr>
            <a:r>
              <a:rPr lang="en-US" sz="28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XHTML is one widely-used XML vocabulary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charset="2"/>
              <a:buChar char="§"/>
            </a:pPr>
            <a:r>
              <a:rPr lang="en-US" sz="28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Another example: RSS (rich site summary)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81" y="1245253"/>
            <a:ext cx="5067301" cy="519790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Valid names and content for an XML vocabulary can be specified using: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Natural language</a:t>
            </a:r>
          </a:p>
          <a:p>
            <a:pPr lvl="1" indent="-285750">
              <a:buSzPct val="100000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XML </a:t>
            </a:r>
            <a:r>
              <a:rPr lang="en-GB" sz="2800" dirty="0"/>
              <a:t>Document Type Definition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DTDs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(Chapter 2)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XML Schema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(Chapter 9)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sng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If DTD is used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then XML document can include a document type declaration: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356189"/>
            <a:ext cx="8686800" cy="58930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sng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Two types of XML parsers:</a:t>
            </a:r>
          </a:p>
          <a:p>
            <a:pPr marL="971550" marR="0" lvl="1" indent="-5143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Validating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Requires document type declaration DTD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Generates error if document does not </a:t>
            </a:r>
          </a:p>
          <a:p>
            <a:pPr marL="16002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Conform with DTD and</a:t>
            </a:r>
          </a:p>
          <a:p>
            <a:pPr marL="1600200" marR="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Meet XML validity constraints</a:t>
            </a:r>
          </a:p>
          <a:p>
            <a:pPr marL="20574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Example: every attribute value of type ID must be unique within the document</a:t>
            </a:r>
          </a:p>
          <a:p>
            <a:pPr marL="971550" marR="0" lvl="1" indent="-5143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Non-validating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Checks that an input XML is well-formed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</a:rPr>
              <a:t>I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gnore external DTD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</a:rPr>
              <a:t>Runs faster</a:t>
            </a:r>
            <a:endParaRPr lang="en-US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Documents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practice to begin XML documents with a special tag (</a:t>
            </a:r>
            <a:r>
              <a:rPr lang="en-US" sz="32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XML declaration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i="0" u="sng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Minimal example: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included,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&lt;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must be very first character of the document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override default UTF-8/UTF-16 character encoding, include </a:t>
            </a:r>
            <a:r>
              <a:rPr lang="en-US" sz="28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encoding declaration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following version: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299" y="2722217"/>
            <a:ext cx="3771900" cy="3937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598491"/>
            <a:ext cx="7620000" cy="4318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XML Namespace: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Collection of element and attribute names associated with an XML vocabulary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Namespace Name: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Absolute URI that is the name of the namespace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Ex: </a:t>
            </a:r>
            <a:r>
              <a:rPr lang="en-US" sz="2400" b="0" i="0" u="sng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http://www.w3.org/1999/xhtml</a:t>
            </a:r>
            <a:r>
              <a:rPr lang="en-US" sz="2400" b="0" i="0" u="none" strike="noStrike" cap="non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 namespace name of XHTML 1.0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Default namespace for elements of a document is specified using a form of the </a:t>
            </a:r>
            <a:r>
              <a:rPr lang="en-US" sz="2800" b="0" i="0" u="none" strike="noStrike" cap="none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xmlns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attribute:</a:t>
            </a:r>
            <a:br>
              <a:rPr lang="en-US" sz="2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28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>
            <a:off x="1752600" y="5689948"/>
            <a:ext cx="5867400" cy="404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Another form of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xmlns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attribute known as a </a:t>
            </a:r>
            <a:r>
              <a:rPr lang="en-US" sz="32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namespace declaration 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used to associate a </a:t>
            </a:r>
            <a:r>
              <a:rPr lang="en-US" sz="3200" b="0" i="0" u="none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namespace prefix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a namespace name:</a:t>
            </a: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762000" y="4808538"/>
            <a:ext cx="7543800" cy="34289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/>
          <p:nvPr/>
        </p:nvSpPr>
        <p:spPr>
          <a:xfrm>
            <a:off x="3886200" y="4808538"/>
            <a:ext cx="609599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/>
        </p:nvSpPr>
        <p:spPr>
          <a:xfrm>
            <a:off x="3429000" y="4427538"/>
            <a:ext cx="20256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Namespace prefix</a:t>
            </a:r>
          </a:p>
        </p:txBody>
      </p:sp>
      <p:sp>
        <p:nvSpPr>
          <p:cNvPr id="176" name="Shape 176"/>
          <p:cNvSpPr/>
          <p:nvPr/>
        </p:nvSpPr>
        <p:spPr>
          <a:xfrm rot="-5400000">
            <a:off x="5562600" y="2979737"/>
            <a:ext cx="228600" cy="49530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rnd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4327525" y="5759450"/>
            <a:ext cx="25844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Namespace declaration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77234" y="4044742"/>
            <a:ext cx="5837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rgbClr val="C00000"/>
                </a:solidFill>
              </a:rPr>
              <a:t>XHTML elements within an </a:t>
            </a:r>
            <a:r>
              <a:rPr lang="en-US" sz="1600" b="1" u="sng">
                <a:solidFill>
                  <a:srgbClr val="C00000"/>
                </a:solidFill>
              </a:rPr>
              <a:t>RSS document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use of namespace prefix:</a:t>
            </a: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609600" y="2590800"/>
            <a:ext cx="8001000" cy="215423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/>
          <p:nvPr/>
        </p:nvSpPr>
        <p:spPr>
          <a:xfrm>
            <a:off x="1295400" y="3733800"/>
            <a:ext cx="1143000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6248400" y="3733800"/>
            <a:ext cx="1295400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6926" y="4935255"/>
            <a:ext cx="7553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The elements belong to the </a:t>
            </a:r>
            <a:r>
              <a:rPr lang="en-US" sz="1600" b="1">
                <a:solidFill>
                  <a:schemeClr val="accent2"/>
                </a:solidFill>
              </a:rPr>
              <a:t>XHTML namespace</a:t>
            </a:r>
          </a:p>
        </p:txBody>
      </p:sp>
      <p:cxnSp>
        <p:nvCxnSpPr>
          <p:cNvPr id="4" name="Straight Arrow Connector 3"/>
          <p:cNvCxnSpPr>
            <a:stCxn id="2" idx="0"/>
            <a:endCxn id="186" idx="5"/>
          </p:cNvCxnSpPr>
          <p:nvPr/>
        </p:nvCxnSpPr>
        <p:spPr>
          <a:xfrm flipH="1" flipV="1">
            <a:off x="2271012" y="4059004"/>
            <a:ext cx="2432512" cy="87625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2" idx="0"/>
            <a:endCxn id="187" idx="4"/>
          </p:cNvCxnSpPr>
          <p:nvPr/>
        </p:nvCxnSpPr>
        <p:spPr>
          <a:xfrm flipV="1">
            <a:off x="4703524" y="4114800"/>
            <a:ext cx="2192576" cy="82045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-342900">
              <a:spcBef>
                <a:spcPts val="0"/>
              </a:spcBef>
              <a:buSzPct val="100000"/>
            </a:pP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>XML </a:t>
            </a:r>
            <a:r>
              <a:rPr lang="en-US" sz="2800" dirty="0"/>
              <a:t>stands for </a:t>
            </a:r>
            <a:r>
              <a:rPr lang="en-US" sz="2800" dirty="0" err="1"/>
              <a:t>E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X</a:t>
            </a:r>
            <a:r>
              <a:rPr lang="en-US" sz="2800" dirty="0" err="1"/>
              <a:t>tensible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sz="2800" dirty="0"/>
              <a:t>arkup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en-US" sz="2800" dirty="0"/>
              <a:t>anguage</a:t>
            </a:r>
          </a:p>
          <a:p>
            <a:pPr lvl="0" indent="-342900">
              <a:spcBef>
                <a:spcPts val="0"/>
              </a:spcBef>
              <a:buSzPct val="100000"/>
            </a:pPr>
            <a:r>
              <a:rPr lang="en-US" sz="2800" b="0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sym typeface="Arial"/>
              </a:rPr>
              <a:t>XML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designed to store and transport data.</a:t>
            </a:r>
            <a:endParaRPr lang="en-US" sz="28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>Example XML document:</a:t>
            </a:r>
            <a:b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</a:b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/>
            </a:r>
            <a:b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</a:b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/>
            </a:r>
            <a:b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</a:br>
            <a:endParaRPr lang="en-US" sz="28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>An </a:t>
            </a:r>
            <a:r>
              <a:rPr lang="en-US" sz="2800" b="0" i="0" u="none" strike="noStrike" cap="none" dirty="0">
                <a:solidFill>
                  <a:srgbClr val="339933"/>
                </a:solidFill>
                <a:sym typeface="Arial"/>
              </a:rPr>
              <a:t>XML</a:t>
            </a:r>
            <a:r>
              <a:rPr lang="en-US" sz="2800" b="0" i="0" u="none" strike="noStrike" cap="none" dirty="0">
                <a:solidFill>
                  <a:srgbClr val="008080"/>
                </a:solidFill>
                <a:sym typeface="Arial"/>
              </a:rPr>
              <a:t> </a:t>
            </a:r>
            <a:r>
              <a:rPr lang="en-US" sz="2800" b="0" i="0" u="none" strike="noStrike" cap="none" dirty="0">
                <a:solidFill>
                  <a:srgbClr val="339933"/>
                </a:solidFill>
                <a:sym typeface="Arial"/>
              </a:rPr>
              <a:t>document</a:t>
            </a:r>
            <a:r>
              <a:rPr lang="en-US" sz="2800" b="0" i="0" u="none" strike="noStrike" cap="none" dirty="0">
                <a:solidFill>
                  <a:schemeClr val="dk1"/>
                </a:solidFill>
                <a:sym typeface="Arial"/>
              </a:rPr>
              <a:t> is one that follows certain syntax rules (most of which we followed for XHTML)</a:t>
            </a:r>
          </a:p>
        </p:txBody>
      </p:sp>
      <p:sp>
        <p:nvSpPr>
          <p:cNvPr id="2" name="Right Brace 1"/>
          <p:cNvSpPr/>
          <p:nvPr/>
        </p:nvSpPr>
        <p:spPr>
          <a:xfrm>
            <a:off x="4922730" y="2906038"/>
            <a:ext cx="237994" cy="1285982"/>
          </a:xfrm>
          <a:prstGeom prst="rightBrac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73983" y="3379752"/>
            <a:ext cx="2066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4">
                    <a:lumMod val="50000"/>
                  </a:schemeClr>
                </a:solidFill>
              </a:rPr>
              <a:t>Looks like 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897" y="2923380"/>
            <a:ext cx="2691574" cy="126864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a </a:t>
            </a:r>
            <a:r>
              <a:rPr lang="en-US" sz="2800" b="0" i="0" u="none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namespace-aware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XML application, all element and attribute names are considered </a:t>
            </a:r>
            <a:r>
              <a:rPr lang="en-US" sz="2800" b="0" i="0" u="none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qualified names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qualified name has an associated </a:t>
            </a:r>
            <a:r>
              <a:rPr lang="en-US" sz="2400" b="0" i="0" u="none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expanded name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that consists of a namespace name and a </a:t>
            </a:r>
            <a:r>
              <a:rPr lang="en-US" sz="2400" b="0" i="0" u="none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local name</a:t>
            </a:r>
          </a:p>
          <a:p>
            <a:pPr lvl="2" indent="-285750">
              <a:buSzPct val="100000"/>
              <a:buFont typeface="Arial"/>
              <a:buChar char="–"/>
            </a:pPr>
            <a:r>
              <a:rPr lang="en-US" sz="2000" b="0" i="1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The local name </a:t>
            </a:r>
            <a:r>
              <a:rPr lang="en-US" sz="20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 qualified name with any namespace prefix removed. </a:t>
            </a:r>
            <a:r>
              <a:rPr lang="en-US" sz="2000" b="0" i="1" u="none" strike="noStrike" cap="none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xhtml:a</a:t>
            </a:r>
            <a:r>
              <a:rPr lang="en-US" sz="2000" b="0" i="1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, a is the local name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Ex: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item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 qualified name with expanded name </a:t>
            </a:r>
            <a:r>
              <a:rPr lang="en-US" sz="2400" b="0" i="0" u="none" strike="noStrike" cap="none" dirty="0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&lt;null, item&gt;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Ex: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xhtml:a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 qualified name with expanded name </a:t>
            </a:r>
            <a:r>
              <a:rPr lang="en-US" sz="2400" b="0" i="0" u="none" strike="noStrike" cap="none" dirty="0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&lt;http://www.w3.org/1999/</a:t>
            </a:r>
            <a:r>
              <a:rPr lang="en-US" sz="2400" b="0" i="0" u="none" strike="noStrike" cap="none" dirty="0" err="1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xhtml</a:t>
            </a:r>
            <a:r>
              <a:rPr lang="en-US" sz="2400" b="0" i="0" u="none" strike="noStrike" cap="none" dirty="0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, a&gt;</a:t>
            </a:r>
          </a:p>
        </p:txBody>
      </p:sp>
      <p:sp>
        <p:nvSpPr>
          <p:cNvPr id="3" name="Left Brace 2"/>
          <p:cNvSpPr/>
          <p:nvPr/>
        </p:nvSpPr>
        <p:spPr>
          <a:xfrm rot="16200000">
            <a:off x="3304031" y="4106628"/>
            <a:ext cx="143472" cy="3895596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5477628" y="5916307"/>
            <a:ext cx="142807" cy="275569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3" y="6139447"/>
            <a:ext cx="126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C00000"/>
                </a:solidFill>
              </a:rPr>
              <a:t>namespace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16467" y="6143227"/>
            <a:ext cx="126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Local name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namespace usage:</a:t>
            </a: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685800" y="2895600"/>
            <a:ext cx="7772400" cy="171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/>
          <p:nvPr/>
        </p:nvSpPr>
        <p:spPr>
          <a:xfrm>
            <a:off x="2057400" y="2947985"/>
            <a:ext cx="1295400" cy="338554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685800" y="2947985"/>
            <a:ext cx="838199" cy="338554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669925" y="2398711"/>
            <a:ext cx="64706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A namespace can be declared and used on the same element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Namespaces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namespace usage:</a:t>
            </a: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685800" y="2895600"/>
            <a:ext cx="7772400" cy="171767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/>
          <p:nvPr/>
        </p:nvSpPr>
        <p:spPr>
          <a:xfrm>
            <a:off x="3048000" y="3276600"/>
            <a:ext cx="685799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3184525" y="3694112"/>
            <a:ext cx="429894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A namespace prefix can be redefined for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an element and its content</a:t>
            </a:r>
          </a:p>
        </p:txBody>
      </p:sp>
      <p:sp>
        <p:nvSpPr>
          <p:cNvPr id="216" name="Shape 216"/>
          <p:cNvSpPr/>
          <p:nvPr/>
        </p:nvSpPr>
        <p:spPr>
          <a:xfrm>
            <a:off x="990600" y="3276600"/>
            <a:ext cx="1600199" cy="990599"/>
          </a:xfrm>
          <a:prstGeom prst="roundRect">
            <a:avLst>
              <a:gd name="adj" fmla="val 16667"/>
            </a:avLst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 txBox="1"/>
          <p:nvPr/>
        </p:nvSpPr>
        <p:spPr>
          <a:xfrm>
            <a:off x="1066800" y="4724400"/>
            <a:ext cx="72961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These elements belong to </a:t>
            </a:r>
            <a:r>
              <a:rPr lang="en-US" sz="1800" b="0" i="0" u="none" strike="noStrike" cap="none">
                <a:solidFill>
                  <a:srgbClr val="008080"/>
                </a:solidFill>
                <a:latin typeface="Allerta"/>
                <a:ea typeface="Allerta"/>
                <a:cs typeface="Allerta"/>
                <a:sym typeface="Allerta"/>
              </a:rPr>
              <a:t>http://www.example.org/namespace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Ajax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Asynchronous JavaScript and XML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Combination of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(X)HTML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XML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JavaScript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JavaScript DOM (HTML and XML)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llerta"/>
              <a:buChar char="–"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XMLHttpRequest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ansynchronous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mode</a:t>
            </a:r>
          </a:p>
        </p:txBody>
      </p:sp>
      <p:sp>
        <p:nvSpPr>
          <p:cNvPr id="2" name="Rectangle 1"/>
          <p:cNvSpPr/>
          <p:nvPr/>
        </p:nvSpPr>
        <p:spPr>
          <a:xfrm>
            <a:off x="1271391" y="5785504"/>
            <a:ext cx="75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accent2"/>
                </a:solidFill>
                <a:latin typeface="Verdana" charset="0"/>
              </a:rPr>
              <a:t>- AJAX is about updating parts of a web page, without reloading the whole page.</a:t>
            </a:r>
            <a:endParaRPr lang="en-US" sz="1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JavaScript DOM can be used to process XML documents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JavaScript XML Dom processing is often used with </a:t>
            </a:r>
            <a:r>
              <a:rPr lang="en-US" sz="3200" b="0" i="0" u="none" strike="noStrike" cap="none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XMLHttpRequest</a:t>
            </a:r>
            <a:endParaRPr lang="en-US" sz="3200" b="0" i="0" u="none" strike="noStrike" cap="none" dirty="0">
              <a:solidFill>
                <a:schemeClr val="accent2"/>
              </a:solidFill>
              <a:latin typeface="Courier New" charset="0"/>
              <a:ea typeface="Courier New" charset="0"/>
              <a:cs typeface="Courier New" charset="0"/>
              <a:sym typeface="Allerta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Host object that is a constructor for other host objects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Sends an HTTP request to server, receives back an XML document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1417637"/>
            <a:ext cx="7861300" cy="4368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0626" y="5800486"/>
            <a:ext cx="8956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Example, </a:t>
            </a:r>
            <a:r>
              <a:rPr lang="en-US" sz="2000">
                <a:solidFill>
                  <a:schemeClr val="accent2"/>
                </a:solidFill>
              </a:rPr>
              <a:t>Google suggest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63072"/>
      </p:ext>
    </p:extLst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 use: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Previous visit count servlet: must reload document to see updated count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Visit count with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XMLHttpRequest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browser will automatically update the visit count periodically without reloading the entire page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38" name="Shape 238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1447800" y="1524000"/>
            <a:ext cx="7159624" cy="47847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Shape 239"/>
          <p:cNvSpPr txBox="1"/>
          <p:nvPr/>
        </p:nvSpPr>
        <p:spPr>
          <a:xfrm>
            <a:off x="228600" y="304800"/>
            <a:ext cx="2393950" cy="14652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Document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generated by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GET request to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llerta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llerta"/>
                <a:ea typeface="Allerta"/>
                <a:cs typeface="Allerta"/>
                <a:sym typeface="Allerta"/>
              </a:rPr>
              <a:t>VisitCountUpdate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servlet</a:t>
            </a:r>
          </a:p>
        </p:txBody>
      </p:sp>
      <p:sp>
        <p:nvSpPr>
          <p:cNvPr id="240" name="Shape 240"/>
          <p:cNvSpPr/>
          <p:nvPr/>
        </p:nvSpPr>
        <p:spPr>
          <a:xfrm>
            <a:off x="5334000" y="2590800"/>
            <a:ext cx="2286000" cy="533399"/>
          </a:xfrm>
          <a:prstGeom prst="ellipse">
            <a:avLst/>
          </a:prstGeom>
          <a:solidFill>
            <a:srgbClr val="008080">
              <a:alpha val="28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5410200" y="1905000"/>
            <a:ext cx="259715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JavaScript file using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XMLHttpRequest object</a:t>
            </a:r>
          </a:p>
        </p:txBody>
      </p:sp>
      <p:sp>
        <p:nvSpPr>
          <p:cNvPr id="242" name="Shape 242"/>
          <p:cNvSpPr/>
          <p:nvPr/>
        </p:nvSpPr>
        <p:spPr>
          <a:xfrm>
            <a:off x="2743200" y="5029200"/>
            <a:ext cx="1219199" cy="381000"/>
          </a:xfrm>
          <a:prstGeom prst="ellipse">
            <a:avLst/>
          </a:prstGeom>
          <a:solidFill>
            <a:srgbClr val="008080">
              <a:alpha val="28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3429000" y="4495800"/>
            <a:ext cx="47053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span that will be updated by JavaScript code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279737" y="3707704"/>
            <a:ext cx="1515649" cy="212943"/>
          </a:xfrm>
          <a:prstGeom prst="round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62" name="Shape 262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914400" y="1752600"/>
            <a:ext cx="7391399" cy="23780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01562" y="4465637"/>
            <a:ext cx="8217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  <a:latin typeface=""/>
              </a:rPr>
              <a:t>The function creates an instance of </a:t>
            </a:r>
            <a:r>
              <a:rPr lang="en-US" sz="18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XMLHttpRequest</a:t>
            </a:r>
            <a:r>
              <a:rPr lang="en-US" sz="1800" dirty="0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chemeClr val="accent2"/>
                </a:solidFill>
                <a:latin typeface=""/>
              </a:rPr>
              <a:t>and sends a POST request to </a:t>
            </a:r>
            <a:r>
              <a:rPr lang="en-US" sz="18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VisitCountUpdate</a:t>
            </a:r>
            <a:endParaRPr lang="en-US" sz="1800" dirty="0">
              <a:solidFill>
                <a:schemeClr val="accent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640910" y="3544866"/>
            <a:ext cx="2417523" cy="102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50" name="Shape 250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1371600" y="1752600"/>
            <a:ext cx="7159624" cy="4176711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Shape 251"/>
          <p:cNvSpPr txBox="1"/>
          <p:nvPr/>
        </p:nvSpPr>
        <p:spPr>
          <a:xfrm>
            <a:off x="0" y="2590800"/>
            <a:ext cx="2673350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llerta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llerta"/>
                <a:ea typeface="Allerta"/>
                <a:cs typeface="Allerta"/>
                <a:sym typeface="Allerta"/>
              </a:rPr>
              <a:t>XMLHttpRequest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request is processed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by </a:t>
            </a:r>
            <a:r>
              <a:rPr lang="en-US" sz="1800" b="0" i="0" u="none" strike="noStrike" cap="none">
                <a:solidFill>
                  <a:srgbClr val="339933"/>
                </a:solidFill>
                <a:latin typeface="Allerta"/>
                <a:ea typeface="Allerta"/>
                <a:cs typeface="Allerta"/>
                <a:sym typeface="Allerta"/>
              </a:rPr>
              <a:t>doPost()</a:t>
            </a: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 method of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933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servlet</a:t>
            </a:r>
          </a:p>
        </p:txBody>
      </p:sp>
      <p:sp>
        <p:nvSpPr>
          <p:cNvPr id="252" name="Shape 252"/>
          <p:cNvSpPr/>
          <p:nvPr/>
        </p:nvSpPr>
        <p:spPr>
          <a:xfrm>
            <a:off x="4800600" y="2895600"/>
            <a:ext cx="1676399" cy="381000"/>
          </a:xfrm>
          <a:prstGeom prst="ellipse">
            <a:avLst/>
          </a:prstGeom>
          <a:solidFill>
            <a:srgbClr val="008080">
              <a:alpha val="28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5165725" y="2398711"/>
            <a:ext cx="30416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Response is XML document</a:t>
            </a:r>
          </a:p>
        </p:txBody>
      </p:sp>
      <p:sp>
        <p:nvSpPr>
          <p:cNvPr id="254" name="Shape 254"/>
          <p:cNvSpPr/>
          <p:nvPr/>
        </p:nvSpPr>
        <p:spPr>
          <a:xfrm>
            <a:off x="1447800" y="5105400"/>
            <a:ext cx="3124199" cy="304799"/>
          </a:xfrm>
          <a:prstGeom prst="ellipse">
            <a:avLst/>
          </a:prstGeom>
          <a:solidFill>
            <a:srgbClr val="008080">
              <a:alpha val="28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2879725" y="5599112"/>
            <a:ext cx="4286250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Current visit count is returned as content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of </a:t>
            </a:r>
            <a:r>
              <a:rPr lang="en-US" sz="1800" b="0" i="0" u="none" strike="noStrike" cap="none">
                <a:solidFill>
                  <a:srgbClr val="008080"/>
                </a:solidFill>
                <a:latin typeface="Allerta"/>
                <a:ea typeface="Allerta"/>
                <a:cs typeface="Allerta"/>
                <a:sym typeface="Allerta"/>
              </a:rPr>
              <a:t>count</a:t>
            </a: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XML element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 Rules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32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An XML document consists of: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sng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Markup:</a:t>
            </a:r>
          </a:p>
          <a:p>
            <a:pPr marL="1371600" marR="0" lvl="2" indent="-4572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Tags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which begin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&lt;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end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&gt;</a:t>
            </a:r>
          </a:p>
          <a:p>
            <a:pPr marL="1371600" marR="0" lvl="2" indent="-4572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lphaLcPeriod"/>
            </a:pPr>
            <a:r>
              <a:rPr lang="en-US" sz="24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which begin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&amp;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end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;</a:t>
            </a:r>
          </a:p>
          <a:p>
            <a:pPr marL="1885950" marR="0" lvl="3" indent="-5143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romanLcPeriod"/>
            </a:pPr>
            <a:r>
              <a:rPr lang="en-US" sz="2000" b="0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Character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e.g.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&amp;#x20;</a:t>
            </a:r>
          </a:p>
          <a:p>
            <a:pPr marL="1885950" marR="0" lvl="3" indent="-5143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romanLcPeriod"/>
            </a:pPr>
            <a:r>
              <a:rPr lang="en-US" sz="2000" b="0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Entity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e.g.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&amp;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lt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;</a:t>
            </a:r>
          </a:p>
          <a:p>
            <a:pPr marL="20574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entities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lt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 (&lt;)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gt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 (&gt;)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amp (&amp;)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apos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 (‘)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quot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 (“)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recognized in every XML document.</a:t>
            </a:r>
          </a:p>
          <a:p>
            <a:pPr marL="2057400" marR="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XHTML entities, such as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nbsp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are only recognized in other XML documents </a:t>
            </a:r>
            <a:r>
              <a:rPr lang="en-US" sz="20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they are defined in the DTD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sng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Character data</a:t>
            </a:r>
            <a:r>
              <a:rPr lang="en-US" sz="2800" b="0" i="0" u="none" strike="noStrike" cap="none" dirty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everything not markup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69" name="Shape 269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838200" y="1389062"/>
            <a:ext cx="7467600" cy="444182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Shape 270"/>
          <p:cNvSpPr/>
          <p:nvPr/>
        </p:nvSpPr>
        <p:spPr>
          <a:xfrm>
            <a:off x="1050925" y="3200400"/>
            <a:ext cx="6111874" cy="2666999"/>
          </a:xfrm>
          <a:prstGeom prst="roundRect">
            <a:avLst>
              <a:gd name="adj" fmla="val 16667"/>
            </a:avLst>
          </a:prstGeom>
          <a:solidFill>
            <a:srgbClr val="FFFF00">
              <a:alpha val="1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 txBox="1"/>
          <p:nvPr/>
        </p:nvSpPr>
        <p:spPr>
          <a:xfrm>
            <a:off x="1050925" y="5903912"/>
            <a:ext cx="59626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Typical code for creating an instance of XMLHttpRequest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78" name="Shape 278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714375" y="1417637"/>
            <a:ext cx="7848599" cy="468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/>
          <p:nvPr/>
        </p:nvSpPr>
        <p:spPr>
          <a:xfrm>
            <a:off x="2895600" y="2819400"/>
            <a:ext cx="533399" cy="304799"/>
          </a:xfrm>
          <a:prstGeom prst="ellipse">
            <a:avLst/>
          </a:prstGeom>
          <a:solidFill>
            <a:srgbClr val="008080">
              <a:alpha val="27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 txBox="1"/>
          <p:nvPr/>
        </p:nvSpPr>
        <p:spPr>
          <a:xfrm>
            <a:off x="3565525" y="2779711"/>
            <a:ext cx="436244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Return immediately after sending request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(asynchronous behavior)</a:t>
            </a:r>
          </a:p>
        </p:txBody>
      </p:sp>
      <p:sp>
        <p:nvSpPr>
          <p:cNvPr id="281" name="Shape 281"/>
          <p:cNvSpPr/>
          <p:nvPr/>
        </p:nvSpPr>
        <p:spPr>
          <a:xfrm>
            <a:off x="1219200" y="4180540"/>
            <a:ext cx="5181600" cy="315260"/>
          </a:xfrm>
          <a:prstGeom prst="ellipse">
            <a:avLst/>
          </a:prstGeom>
          <a:solidFill>
            <a:srgbClr val="008080">
              <a:alpha val="28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6461125" y="3846512"/>
            <a:ext cx="2101849" cy="9159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Function called as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state of connection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changes</a:t>
            </a:r>
          </a:p>
        </p:txBody>
      </p:sp>
      <p:sp>
        <p:nvSpPr>
          <p:cNvPr id="283" name="Shape 283"/>
          <p:cNvSpPr/>
          <p:nvPr/>
        </p:nvSpPr>
        <p:spPr>
          <a:xfrm>
            <a:off x="2895600" y="5029200"/>
            <a:ext cx="304799" cy="228600"/>
          </a:xfrm>
          <a:prstGeom prst="ellipse">
            <a:avLst/>
          </a:prstGeom>
          <a:solidFill>
            <a:srgbClr val="008080">
              <a:alpha val="27000"/>
            </a:srgbClr>
          </a:solidFill>
          <a:ln w="9525" cap="rnd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2803525" y="5294312"/>
            <a:ext cx="42100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Body of request (empty in this example)</a:t>
            </a:r>
          </a:p>
        </p:txBody>
      </p:sp>
      <p:sp>
        <p:nvSpPr>
          <p:cNvPr id="2" name="Left Brace 1"/>
          <p:cNvSpPr/>
          <p:nvPr/>
        </p:nvSpPr>
        <p:spPr>
          <a:xfrm>
            <a:off x="864296" y="2379945"/>
            <a:ext cx="175364" cy="2768252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779711"/>
            <a:ext cx="8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Send request to </a:t>
            </a:r>
            <a:r>
              <a:rPr lang="en-US" sz="1600">
                <a:solidFill>
                  <a:schemeClr val="accent2"/>
                </a:solidFill>
              </a:rPr>
              <a:t>the server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9581" y="2331298"/>
            <a:ext cx="1676400" cy="229339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89581" y="5027569"/>
            <a:ext cx="1676400" cy="229339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290" name="Shape 2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JavaScript and XML</a:t>
            </a:r>
          </a:p>
        </p:txBody>
      </p:sp>
      <p:pic>
        <p:nvPicPr>
          <p:cNvPr id="291" name="Shape 291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533400" y="2224086"/>
            <a:ext cx="8001000" cy="302418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Shape 292"/>
          <p:cNvSpPr/>
          <p:nvPr/>
        </p:nvSpPr>
        <p:spPr>
          <a:xfrm>
            <a:off x="1295400" y="3124200"/>
            <a:ext cx="7086600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 txBox="1"/>
          <p:nvPr/>
        </p:nvSpPr>
        <p:spPr>
          <a:xfrm>
            <a:off x="5791200" y="2514600"/>
            <a:ext cx="302894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Indicates response received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successfully</a:t>
            </a:r>
          </a:p>
        </p:txBody>
      </p:sp>
      <p:sp>
        <p:nvSpPr>
          <p:cNvPr id="294" name="Shape 294"/>
          <p:cNvSpPr/>
          <p:nvPr/>
        </p:nvSpPr>
        <p:spPr>
          <a:xfrm>
            <a:off x="2590800" y="3733800"/>
            <a:ext cx="4876799" cy="381000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 txBox="1"/>
          <p:nvPr/>
        </p:nvSpPr>
        <p:spPr>
          <a:xfrm>
            <a:off x="7604125" y="3694112"/>
            <a:ext cx="1187449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Root of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returned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XML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document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499475" y="5419727"/>
            <a:ext cx="5939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Holds the status of the </a:t>
            </a:r>
            <a:r>
              <a:rPr lang="en-US" sz="1600" dirty="0" err="1">
                <a:solidFill>
                  <a:schemeClr val="accent2"/>
                </a:solidFill>
              </a:rPr>
              <a:t>XMLHttpRequest</a:t>
            </a:r>
            <a:r>
              <a:rPr lang="en-US" sz="1600" dirty="0">
                <a:solidFill>
                  <a:schemeClr val="accent2"/>
                </a:solidFill>
              </a:rPr>
              <a:t>. Changes from 0 to 4: </a:t>
            </a:r>
            <a:endParaRPr lang="en-US" sz="1600" dirty="0">
              <a:solidFill>
                <a:schemeClr val="accent2"/>
              </a:solidFill>
              <a:latin typeface="Verdana" charset="0"/>
            </a:endParaRPr>
          </a:p>
          <a:p>
            <a:r>
              <a:rPr lang="en-US" sz="1600" dirty="0">
                <a:solidFill>
                  <a:schemeClr val="accent2"/>
                </a:solidFill>
                <a:latin typeface="Verdana" charset="0"/>
              </a:rPr>
              <a:t>4: request finished and response is ready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4" name="Elbow Connector 3"/>
          <p:cNvCxnSpPr>
            <a:stCxn id="2" idx="1"/>
          </p:cNvCxnSpPr>
          <p:nvPr/>
        </p:nvCxnSpPr>
        <p:spPr>
          <a:xfrm rot="10800000" flipH="1">
            <a:off x="499475" y="3505201"/>
            <a:ext cx="2707188" cy="2206915"/>
          </a:xfrm>
          <a:prstGeom prst="bentConnector3">
            <a:avLst>
              <a:gd name="adj1" fmla="val -8444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 DOM API defined by 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org.w3c.dom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package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Semantically similar to JavaScript DOM API, but many small syntactic differences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Nodes of DOM tree belong to classes such as 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Node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Document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Element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Text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1" u="none" strike="noStrike" cap="none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JavaScript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Non-method properties accessed via </a:t>
            </a:r>
            <a:r>
              <a:rPr lang="en-US" sz="2800" b="0" i="1" u="none" strike="noStrike" cap="none" dirty="0"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Java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methods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Ex: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parentNode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accessed by calling </a:t>
            </a:r>
            <a:r>
              <a:rPr lang="en-US" sz="2400" b="0" i="0" u="none" strike="noStrike" cap="none" dirty="0" err="1">
                <a:solidFill>
                  <a:srgbClr val="C00000"/>
                </a:solidFill>
                <a:latin typeface="Allerta"/>
                <a:ea typeface="Allerta"/>
                <a:cs typeface="Allerta"/>
                <a:sym typeface="Allerta"/>
              </a:rPr>
              <a:t>get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ParentNode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()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15" name="Shape 3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Methods such as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getElementsByTagName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()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rial"/>
              </a:rPr>
              <a:t> 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return instance of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NodeList</a:t>
            </a:r>
            <a:endParaRPr lang="en-US" sz="2800" b="0" i="0" u="none" strike="noStrike" cap="none" dirty="0">
              <a:solidFill>
                <a:schemeClr val="dk1"/>
              </a:solidFill>
              <a:latin typeface="Courier New" charset="0"/>
              <a:ea typeface="Courier New" charset="0"/>
              <a:cs typeface="Courier New" charset="0"/>
              <a:sym typeface="Allerta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llerta"/>
              <a:buChar char="–"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getLength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()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method returns # of items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llerta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item()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method returns an item</a:t>
            </a:r>
          </a:p>
        </p:txBody>
      </p:sp>
      <p:pic>
        <p:nvPicPr>
          <p:cNvPr id="317" name="Shape 317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914400" y="4419600"/>
            <a:ext cx="75438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Example: program to count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link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elements in an RSS document:</a:t>
            </a:r>
          </a:p>
        </p:txBody>
      </p:sp>
      <p:pic>
        <p:nvPicPr>
          <p:cNvPr id="325" name="Shape 325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457200" y="4267200"/>
            <a:ext cx="7696199" cy="1797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Shape 326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>
            <a:off x="457200" y="2971800"/>
            <a:ext cx="8381999" cy="1274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Imports:</a:t>
            </a:r>
          </a:p>
        </p:txBody>
      </p:sp>
      <p:pic>
        <p:nvPicPr>
          <p:cNvPr id="334" name="Shape 334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2514600" y="2667000"/>
            <a:ext cx="5884862" cy="2925761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Shape 335"/>
          <p:cNvSpPr/>
          <p:nvPr/>
        </p:nvSpPr>
        <p:spPr>
          <a:xfrm>
            <a:off x="2209800" y="2590800"/>
            <a:ext cx="228600" cy="1066799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rnd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609600" y="2590800"/>
            <a:ext cx="1416049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From Java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API for XML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Processing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(JAXP)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Default parser is non-validating and non-namespace-aware. 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Overriding:</a:t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Also </a:t>
            </a:r>
            <a:r>
              <a:rPr lang="en-US" sz="2800" b="0" i="0" u="none" strike="noStrike" cap="none" dirty="0" err="1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setValidating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ourier New" charset="0"/>
                <a:ea typeface="Courier New" charset="0"/>
                <a:cs typeface="Courier New" charset="0"/>
                <a:sym typeface="Allerta"/>
              </a:rPr>
              <a:t>(true)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344" name="Shape 344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838200" y="3352800"/>
            <a:ext cx="7716836" cy="126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Java-based DOM</a:t>
            </a:r>
          </a:p>
        </p:txBody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Namespace-aware versions of methods end in NS: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2" name="Shape 352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1143000" y="2971800"/>
            <a:ext cx="6324600" cy="80645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Shape 353"/>
          <p:cNvSpPr/>
          <p:nvPr/>
        </p:nvSpPr>
        <p:spPr>
          <a:xfrm>
            <a:off x="5562600" y="3352800"/>
            <a:ext cx="609599" cy="304799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Shape 354"/>
          <p:cNvSpPr txBox="1"/>
          <p:nvPr/>
        </p:nvSpPr>
        <p:spPr>
          <a:xfrm>
            <a:off x="4403725" y="2932111"/>
            <a:ext cx="2038349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Namespace name</a:t>
            </a:r>
          </a:p>
        </p:txBody>
      </p:sp>
      <p:sp>
        <p:nvSpPr>
          <p:cNvPr id="355" name="Shape 355"/>
          <p:cNvSpPr/>
          <p:nvPr/>
        </p:nvSpPr>
        <p:spPr>
          <a:xfrm>
            <a:off x="6324600" y="3298822"/>
            <a:ext cx="914400" cy="358777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 cap="rnd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Shape 356"/>
          <p:cNvSpPr txBox="1"/>
          <p:nvPr/>
        </p:nvSpPr>
        <p:spPr>
          <a:xfrm>
            <a:off x="6096000" y="3810000"/>
            <a:ext cx="136525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Local name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 Rules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2"/>
            </a:pPr>
            <a:r>
              <a:rPr lang="en-US" sz="2800" b="0" i="0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Comments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Begin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&lt;!--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--&gt;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not contain </a:t>
            </a:r>
            <a:r>
              <a:rPr lang="en-US" sz="2400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-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- </a:t>
            </a:r>
            <a:endParaRPr lang="en-US" sz="2400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571500" indent="-514350">
              <a:spcBef>
                <a:spcPts val="480"/>
              </a:spcBef>
              <a:buSzPct val="100000"/>
              <a:buFont typeface="+mj-lt"/>
              <a:buAutoNum type="arabicPeriod" startAt="2"/>
            </a:pPr>
            <a:r>
              <a:rPr lang="en-US" sz="2800" b="0" i="0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CDATA section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Special element the entire content of which is interpreted as character data, even if it appears to be markup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Begins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&lt;![CDATA[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Ends with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]]&gt;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(illegal except when ending CDATA)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CDATA section</a:t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equivalent to the markup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2262257"/>
            <a:ext cx="5753100" cy="1181100"/>
          </a:xfrm>
          <a:prstGeom prst="rect">
            <a:avLst/>
          </a:prstGeom>
          <a:ln w="3175">
            <a:solidFill>
              <a:schemeClr val="accent1">
                <a:lumMod val="50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4511709"/>
            <a:ext cx="8115300" cy="5461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 Rules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4"/>
            </a:pPr>
            <a:r>
              <a:rPr lang="en-US" sz="3200" b="0" i="0" u="none" strike="noStrike" cap="none" dirty="0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&lt;</a:t>
            </a:r>
            <a:r>
              <a:rPr lang="en-US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3200" b="0" i="0" u="none" strike="noStrike" cap="none" dirty="0">
                <a:solidFill>
                  <a:schemeClr val="accent2"/>
                </a:solidFill>
                <a:latin typeface="Allerta"/>
                <a:ea typeface="Allerta"/>
                <a:cs typeface="Allerta"/>
                <a:sym typeface="Allerta"/>
              </a:rPr>
              <a:t>&amp;</a:t>
            </a:r>
            <a:r>
              <a:rPr lang="en-US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must be represented by references </a:t>
            </a:r>
            <a:r>
              <a:rPr lang="en-US" sz="3200" b="0" i="0" u="sng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except:</a:t>
            </a:r>
          </a:p>
          <a:p>
            <a:pPr marL="97155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lphaL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beginning markup</a:t>
            </a:r>
          </a:p>
          <a:p>
            <a:pPr marL="97155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lphaL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Within comments</a:t>
            </a:r>
          </a:p>
          <a:p>
            <a:pPr marL="971550" marR="0" lvl="1" indent="-5143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lphaL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Within CDATA sections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 Rules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5"/>
            </a:pPr>
            <a:r>
              <a:rPr lang="en-US" sz="28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Element tags and elements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types of element tags: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Start, e.g. &lt;message&gt;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End, e.g. &lt;/message&gt;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Empty element, e.g. &lt;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/&gt;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 and end tags must properly nest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Corresponding pair of start and end element tags plus everything in between them defines an </a:t>
            </a:r>
            <a:r>
              <a:rPr lang="en-US" sz="2400" b="0" i="0" u="none" strike="noStrike" cap="none" dirty="0">
                <a:solidFill>
                  <a:srgbClr val="339933"/>
                </a:solidFill>
                <a:latin typeface="Arial"/>
                <a:ea typeface="Arial"/>
                <a:cs typeface="Arial"/>
                <a:sym typeface="Arial"/>
              </a:rPr>
              <a:t>element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Character data may only appear within an element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 Rules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6"/>
            </a:pPr>
            <a:r>
              <a:rPr lang="en-US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Start and empty-element tags may contain attribute specifications separated by white space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Syntax: </a:t>
            </a:r>
            <a:r>
              <a:rPr lang="en-US" sz="2800" b="0" i="1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name</a:t>
            </a:r>
            <a:r>
              <a:rPr lang="en-US" sz="2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=</a:t>
            </a:r>
            <a:r>
              <a:rPr lang="en-US" sz="2800" b="0" i="0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1" u="none" strike="noStrike" cap="none" dirty="0">
                <a:solidFill>
                  <a:schemeClr val="accent4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quoted value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1" i="1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quoted value</a:t>
            </a:r>
            <a:r>
              <a:rPr lang="en-US" sz="2800" b="1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not contain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&lt;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can contain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&amp;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only if used as start of reference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1" i="1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quoted value</a:t>
            </a:r>
            <a:r>
              <a:rPr lang="en-US" sz="2800" b="1" i="0" u="none" strike="noStrike" cap="none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begin and end with matching quote characters (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‘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or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“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457200" y="6553200"/>
            <a:ext cx="8153399" cy="168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Jackson, Web Technologies: A Computer Science Perspective, © 2007 Prentice-Hall, Inc. All rights reserved. 0-13-185603-0 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XML Syntax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7"/>
            </a:pPr>
            <a:r>
              <a:rPr lang="en-US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Element and attribute names are case sensitive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+mj-lt"/>
              <a:buAutoNum type="arabicPeriod" startAt="7"/>
            </a:pPr>
            <a:r>
              <a:rPr lang="en-US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XML white space characters are space, carriage return, line feed, and tab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aster">
  <a:themeElements>
    <a:clrScheme name="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2011</Words>
  <Application>Microsoft Office PowerPoint</Application>
  <PresentationFormat>On-screen Show (4:3)</PresentationFormat>
  <Paragraphs>245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Allerta</vt:lpstr>
      <vt:lpstr>Arial</vt:lpstr>
      <vt:lpstr>Courier New</vt:lpstr>
      <vt:lpstr>verdana</vt:lpstr>
      <vt:lpstr>Wingdings</vt:lpstr>
      <vt:lpstr>Master</vt:lpstr>
      <vt:lpstr>Chapter 7 Representing Web Data: XML</vt:lpstr>
      <vt:lpstr>XML</vt:lpstr>
      <vt:lpstr>XML Syntax Rules</vt:lpstr>
      <vt:lpstr>XML Syntax Rules</vt:lpstr>
      <vt:lpstr>XML Syntax</vt:lpstr>
      <vt:lpstr>XML Syntax Rules</vt:lpstr>
      <vt:lpstr>XML Syntax Rules</vt:lpstr>
      <vt:lpstr>XML Syntax Rules</vt:lpstr>
      <vt:lpstr>XML Syntax</vt:lpstr>
      <vt:lpstr>XML Documents</vt:lpstr>
      <vt:lpstr>XML Documents</vt:lpstr>
      <vt:lpstr>XML Documents</vt:lpstr>
      <vt:lpstr>XML Documents</vt:lpstr>
      <vt:lpstr>XML Documents</vt:lpstr>
      <vt:lpstr>XML Documents</vt:lpstr>
      <vt:lpstr>XML Documents</vt:lpstr>
      <vt:lpstr>XML Namespaces</vt:lpstr>
      <vt:lpstr>XML Namespaces</vt:lpstr>
      <vt:lpstr>XML Namespaces</vt:lpstr>
      <vt:lpstr>XML Namespaces</vt:lpstr>
      <vt:lpstr>XML Namespaces</vt:lpstr>
      <vt:lpstr>XML Namespaces</vt:lpstr>
      <vt:lpstr>JavaScript and XML</vt:lpstr>
      <vt:lpstr>JavaScript and XML</vt:lpstr>
      <vt:lpstr>JavaScript and XML</vt:lpstr>
      <vt:lpstr>JavaScript and XML</vt:lpstr>
      <vt:lpstr>JavaScript and XML</vt:lpstr>
      <vt:lpstr>JavaScript and XML</vt:lpstr>
      <vt:lpstr>JavaScript and XML</vt:lpstr>
      <vt:lpstr>JavaScript and XML</vt:lpstr>
      <vt:lpstr>JavaScript and XML</vt:lpstr>
      <vt:lpstr>JavaScript and XML</vt:lpstr>
      <vt:lpstr>Java-based DOM</vt:lpstr>
      <vt:lpstr>Java-based DOM</vt:lpstr>
      <vt:lpstr>Java-based DOM</vt:lpstr>
      <vt:lpstr>Java-based DOM</vt:lpstr>
      <vt:lpstr>Java-based DOM</vt:lpstr>
      <vt:lpstr>Java-based DOM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Representing Web Data: XML</dc:title>
  <dc:creator>user</dc:creator>
  <cp:lastModifiedBy>user</cp:lastModifiedBy>
  <cp:revision>40</cp:revision>
  <dcterms:modified xsi:type="dcterms:W3CDTF">2017-09-29T11:23:20Z</dcterms:modified>
</cp:coreProperties>
</file>